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75" r:id="rId6"/>
    <p:sldId id="292" r:id="rId7"/>
    <p:sldId id="297" r:id="rId8"/>
    <p:sldId id="274" r:id="rId9"/>
    <p:sldId id="272" r:id="rId10"/>
    <p:sldId id="301" r:id="rId11"/>
    <p:sldId id="303" r:id="rId12"/>
    <p:sldId id="298" r:id="rId13"/>
    <p:sldId id="289" r:id="rId14"/>
    <p:sldId id="302" r:id="rId15"/>
    <p:sldId id="299" r:id="rId16"/>
    <p:sldId id="278" r:id="rId17"/>
    <p:sldId id="287" r:id="rId18"/>
  </p:sldIdLst>
  <p:sldSz cx="12192000" cy="6858000"/>
  <p:notesSz cx="7104063" cy="10234613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7D1"/>
    <a:srgbClr val="88A7D2"/>
    <a:srgbClr val="86A5D0"/>
    <a:srgbClr val="6A65D8"/>
    <a:srgbClr val="B9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1ACEB-2D11-4B84-97F6-E296D5C2E528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B418D-DB85-4214-9201-7AF864B9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1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33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2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0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3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12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887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508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8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1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4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4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3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8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9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5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35270;&#39057;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0DB8308-D044-4144-A25F-FE838C6DA4F2}"/>
              </a:ext>
            </a:extLst>
          </p:cNvPr>
          <p:cNvSpPr/>
          <p:nvPr/>
        </p:nvSpPr>
        <p:spPr>
          <a:xfrm>
            <a:off x="0" y="-68366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6A5D0">
                  <a:alpha val="80000"/>
                </a:srgbClr>
              </a:gs>
              <a:gs pos="100000">
                <a:srgbClr val="88A7D2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87510" y="1479324"/>
            <a:ext cx="8815705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 smtClean="0">
                <a:solidFill>
                  <a:schemeClr val="bg1"/>
                </a:solidFill>
                <a:latin typeface="Poppins SemiBold" panose="02000000000000000000" charset="0"/>
                <a:ea typeface="微软雅黑" panose="020B0503020204020204" charset="-122"/>
              </a:rPr>
              <a:t>暑期大作业第六组成果演示</a:t>
            </a:r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  <a:p>
            <a:pPr algn="dist"/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3A3C6961-DC13-4AA1-9DB3-02C4EA1006D4}"/>
              </a:ext>
            </a:extLst>
          </p:cNvPr>
          <p:cNvCxnSpPr>
            <a:cxnSpLocks/>
          </p:cNvCxnSpPr>
          <p:nvPr/>
        </p:nvCxnSpPr>
        <p:spPr>
          <a:xfrm>
            <a:off x="1806891" y="3790990"/>
            <a:ext cx="8576945" cy="190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06891" y="4215213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组长：柴迤天</a:t>
            </a:r>
            <a:endParaRPr lang="en-US" altLang="zh-CN" dirty="0" smtClean="0"/>
          </a:p>
          <a:p>
            <a:r>
              <a:rPr lang="zh-CN" altLang="en-US" dirty="0" smtClean="0"/>
              <a:t>组员：陈狄威 黄钟涛 徐轶喆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36165" y="1572079"/>
            <a:ext cx="4724400" cy="101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引入了一个管理员端，来对用户的封禁、用户的评论和有声书进行管理。</a:t>
            </a:r>
            <a:endParaRPr lang="en-US" altLang="zh-CN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657" y="3263251"/>
            <a:ext cx="6241224" cy="277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258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36165" y="1572079"/>
            <a:ext cx="47244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引入了第三方登录，便于快速的扩充用户</a:t>
            </a:r>
            <a:endParaRPr lang="en-US" altLang="zh-CN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39" y="931606"/>
            <a:ext cx="3118843" cy="55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12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6" y="2653871"/>
            <a:ext cx="303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关键技术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7207" y="3262836"/>
            <a:ext cx="3276651" cy="40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智能生成有声阅读音频</a:t>
            </a:r>
            <a:endParaRPr lang="zh-CN" altLang="en-US" sz="1200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03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THREE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354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22" grpId="0"/>
      <p:bldP spid="22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441960" y="893966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441960" y="399127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65289" y="1690037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通过调用百度语音合成</a:t>
            </a:r>
            <a:r>
              <a:rPr lang="en-US" altLang="zh-CN" dirty="0"/>
              <a:t>API,</a:t>
            </a:r>
            <a:r>
              <a:rPr lang="zh-CN" altLang="zh-CN" dirty="0"/>
              <a:t>获得文本生成的语音。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65289" y="76022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文本识别</a:t>
            </a:r>
            <a:endParaRPr lang="zh-CN" altLang="en-US" sz="2400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53982" y="4570714"/>
            <a:ext cx="344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由于百度语音识别</a:t>
            </a:r>
            <a:r>
              <a:rPr lang="en-US" altLang="zh-CN" dirty="0"/>
              <a:t>API</a:t>
            </a:r>
            <a:r>
              <a:rPr lang="zh-CN" altLang="zh-CN" dirty="0"/>
              <a:t>不支持长时间</a:t>
            </a:r>
            <a:r>
              <a:rPr lang="en-US" altLang="zh-CN" dirty="0"/>
              <a:t>(</a:t>
            </a:r>
            <a:r>
              <a:rPr lang="zh-CN" altLang="zh-CN" dirty="0"/>
              <a:t>大于</a:t>
            </a:r>
            <a:r>
              <a:rPr lang="en-US" altLang="zh-CN" dirty="0"/>
              <a:t>1</a:t>
            </a:r>
            <a:r>
              <a:rPr lang="zh-CN" altLang="zh-CN" dirty="0"/>
              <a:t>分钟</a:t>
            </a:r>
            <a:r>
              <a:rPr lang="en-US" altLang="zh-CN" dirty="0"/>
              <a:t>)</a:t>
            </a:r>
            <a:r>
              <a:rPr lang="zh-CN" altLang="zh-CN" dirty="0"/>
              <a:t>的识别。所以利用开源</a:t>
            </a:r>
            <a:r>
              <a:rPr lang="en-US" altLang="zh-CN" dirty="0"/>
              <a:t>VAD</a:t>
            </a:r>
            <a:r>
              <a:rPr lang="zh-CN" altLang="zh-CN" dirty="0"/>
              <a:t>音频切分工具将输入的语音进行切片，然后依次进行百度语音的识别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653982" y="3765376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dirty="0"/>
              <a:t>语音识别部分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425790" y="893966"/>
            <a:ext cx="34417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推荐算法</a:t>
            </a:r>
            <a:endParaRPr lang="zh-CN" altLang="en-US" sz="2400" dirty="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25790" y="1930286"/>
            <a:ext cx="3441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调用了</a:t>
            </a:r>
            <a:r>
              <a:rPr lang="en-US" altLang="zh-CN" dirty="0" smtClean="0"/>
              <a:t>Mahout</a:t>
            </a:r>
            <a:r>
              <a:rPr lang="zh-CN" altLang="en-US" dirty="0" smtClean="0"/>
              <a:t>库，使用库中</a:t>
            </a:r>
            <a:r>
              <a:rPr lang="en-US" altLang="zh-CN" dirty="0" err="1" smtClean="0"/>
              <a:t>NearestNUserNeighborhood</a:t>
            </a:r>
            <a:r>
              <a:rPr lang="zh-CN" altLang="en-US" dirty="0" smtClean="0"/>
              <a:t>的协同过滤模型，获取浏览趋势与当前用户相近的其他用户，并从这些用户的浏览记录中获取当前用户可能偏好的书。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冷启动处理：推荐列表划分为三个部分，最新发布（三本），最热门（三本），协同过滤处理结果（三本，对于游客即未登录用户同最新发布）。</a:t>
            </a:r>
            <a:endParaRPr lang="zh-CN" altLang="zh-CN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9" grpId="0" bldLvl="0" animBg="1"/>
      <p:bldP spid="13" grpId="0"/>
      <p:bldP spid="6" grpId="0"/>
      <p:bldP spid="15" grpId="0"/>
      <p:bldP spid="16" grpId="0"/>
      <p:bldP spid="21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27418" y="2111103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272423" y="207625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79246" y="2014449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从</a:t>
            </a:r>
            <a:r>
              <a:rPr lang="zh-CN" altLang="zh-CN" dirty="0"/>
              <a:t>网上收集一定的音效，作为添加的被选项。通过</a:t>
            </a:r>
            <a:r>
              <a:rPr lang="en-US" altLang="zh-CN" dirty="0" err="1"/>
              <a:t>hanlp</a:t>
            </a:r>
            <a:r>
              <a:rPr lang="zh-CN" altLang="zh-CN" dirty="0"/>
              <a:t>提供的</a:t>
            </a:r>
            <a:r>
              <a:rPr lang="en-US" altLang="zh-CN" dirty="0"/>
              <a:t>word2vec</a:t>
            </a:r>
            <a:r>
              <a:rPr lang="zh-CN" altLang="zh-CN" dirty="0"/>
              <a:t>算法，训练词向量的模型。用训练好的词向量模型转化成文档向量的模型，对于输入的每一句话，计算所有音效</a:t>
            </a:r>
            <a:r>
              <a:rPr lang="en-US" altLang="zh-CN" dirty="0"/>
              <a:t>(</a:t>
            </a:r>
            <a:r>
              <a:rPr lang="zh-CN" altLang="zh-CN" dirty="0"/>
              <a:t>音效的中文文本</a:t>
            </a:r>
            <a:r>
              <a:rPr lang="en-US" altLang="zh-CN" dirty="0"/>
              <a:t>)</a:t>
            </a:r>
            <a:r>
              <a:rPr lang="zh-CN" altLang="zh-CN" dirty="0"/>
              <a:t>与这句话的余弦相似度，视为这句话与该音效的文本相似度。从中取出与这句话最匹配的音效，若文本相似度大于给定阈值，则为这句话添加上音效。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379246" y="1270997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音效的匹配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96540" y="2015628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利用</a:t>
            </a:r>
            <a:r>
              <a:rPr lang="en-US" altLang="zh-CN" dirty="0" err="1"/>
              <a:t>Hanlp</a:t>
            </a:r>
            <a:r>
              <a:rPr lang="zh-CN" altLang="zh-CN" dirty="0"/>
              <a:t>提供的文本分类算法，在情感极性语料上训练的模型做浅层情感分析。用</a:t>
            </a:r>
            <a:r>
              <a:rPr lang="en-US" altLang="zh-CN" dirty="0" err="1"/>
              <a:t>Hanlp</a:t>
            </a:r>
            <a:r>
              <a:rPr lang="zh-CN" altLang="zh-CN" dirty="0"/>
              <a:t>提供的朴素贝叶斯法训练模型</a:t>
            </a:r>
            <a:r>
              <a:rPr lang="en-US" altLang="zh-CN" dirty="0"/>
              <a:t>(</a:t>
            </a:r>
            <a:r>
              <a:rPr lang="zh-CN" altLang="zh-CN" dirty="0"/>
              <a:t>数据集</a:t>
            </a:r>
            <a:r>
              <a:rPr lang="en-US" altLang="zh-CN" dirty="0"/>
              <a:t>: </a:t>
            </a:r>
            <a:r>
              <a:rPr lang="zh-CN" altLang="zh-CN" dirty="0"/>
              <a:t>中文情感挖掘语料</a:t>
            </a:r>
            <a:r>
              <a:rPr lang="en-US" altLang="zh-CN" dirty="0"/>
              <a:t>-</a:t>
            </a:r>
            <a:r>
              <a:rPr lang="en-US" altLang="zh-CN" dirty="0" err="1"/>
              <a:t>ChnSentiCorp</a:t>
            </a:r>
            <a:r>
              <a:rPr lang="en-US" altLang="zh-CN" dirty="0"/>
              <a:t>),</a:t>
            </a:r>
            <a:r>
              <a:rPr lang="zh-CN" altLang="zh-CN" dirty="0"/>
              <a:t>分类器有正面感情和负面感情两种分类。然后对于输入的文本逐句进行分析，统计正面和负面句子出现的次数。根据出现的比例从选择正面、中性、负面的背景音乐中挑选一首进行添加</a:t>
            </a:r>
            <a:r>
              <a:rPr lang="zh-CN" altLang="zh-CN" sz="1000" dirty="0"/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33491" y="114955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背景音乐的匹配</a:t>
            </a:r>
            <a:endParaRPr lang="zh-CN" altLang="en-US" sz="24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444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10" grpId="0" bldLvl="0" animBg="1"/>
      <p:bldP spid="15" grpId="0"/>
      <p:bldP spid="16" grpId="0"/>
      <p:bldP spid="17" grpId="0"/>
      <p:bldP spid="18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7" y="2653871"/>
            <a:ext cx="2327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经验和教训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04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FOUR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042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6589" y="1309927"/>
            <a:ext cx="5497830" cy="452266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375191" y="2026181"/>
            <a:ext cx="429176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第一次接触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Oauth2.0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，在授权回调上花费了大量时间，最后从三个第三方登录中（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，微博，微信）选择了用户基数较大，调用较方便的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。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5191" y="751986"/>
            <a:ext cx="457377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第一次在前端没有使用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vue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或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react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等框架，只靠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js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css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来实现功能。过程很坎坷，虽然用到了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H5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MUI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的一些框架，但是文档写的不是很清楚，有些问题需要查找大量资料才能找到解决方案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1DD6267-C2F8-4B8C-B740-8FF6B804299E}"/>
              </a:ext>
            </a:extLst>
          </p:cNvPr>
          <p:cNvSpPr txBox="1"/>
          <p:nvPr/>
        </p:nvSpPr>
        <p:spPr>
          <a:xfrm>
            <a:off x="4771072" y="270544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经验和教训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F8378A33-44C0-4C26-AF36-0549B694A93E}"/>
              </a:ext>
            </a:extLst>
          </p:cNvPr>
          <p:cNvCxnSpPr/>
          <p:nvPr/>
        </p:nvCxnSpPr>
        <p:spPr>
          <a:xfrm>
            <a:off x="5827428" y="231616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375191" y="3300376"/>
            <a:ext cx="46745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 </a:t>
            </a:r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在</a:t>
            </a:r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应用开发的过程中，我们的明显特点是先实现需求，后完善体验。这样的思路加快了我们软件生产的效率，使得我们在系统版本</a:t>
            </a:r>
            <a:r>
              <a:rPr lang="en-US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2</a:t>
            </a:r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的开发中超前完成。但这也留给我们组员在第三次迭代中很大的负担，去完善软件的界面，使用体验等等。我们认为在以后软件开发中，不能只满足需求即可，还得对软件美观性和性能有要求。</a:t>
            </a:r>
          </a:p>
          <a:p>
            <a:r>
              <a:rPr lang="en-US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 </a:t>
            </a:r>
            <a:endParaRPr lang="zh-CN" altLang="zh-CN" sz="1600" b="1" dirty="0">
              <a:latin typeface="Lora" panose="02000503000000020004" pitchFamily="2" charset="0"/>
              <a:ea typeface="华文细黑" panose="02010600040101010101" charset="-122"/>
            </a:endParaRPr>
          </a:p>
          <a:p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在开发移动应用时，模拟机运行和真机运行还是存在许多的差异，还要考虑到设备之间的差异，疏于考虑这些因素使得部分功能的实现上不尽如人意，导致了一些返工。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35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3270" y="1420130"/>
            <a:ext cx="4733925" cy="248221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3270" y="3949516"/>
            <a:ext cx="4733925" cy="248221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920143" y="1475638"/>
            <a:ext cx="5695950" cy="810884"/>
            <a:chOff x="6586893" y="1195152"/>
            <a:chExt cx="5695950" cy="810884"/>
          </a:xfrm>
        </p:grpSpPr>
        <p:sp>
          <p:nvSpPr>
            <p:cNvPr id="18" name="椭圆 17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77113" y="1195152"/>
              <a:ext cx="3886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1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77113" y="1547577"/>
              <a:ext cx="5205730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本产品基本完成了所有既定需求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20143" y="2765620"/>
            <a:ext cx="5695950" cy="1227017"/>
            <a:chOff x="6586893" y="1195152"/>
            <a:chExt cx="5695950" cy="1227017"/>
          </a:xfrm>
        </p:grpSpPr>
        <p:sp>
          <p:nvSpPr>
            <p:cNvPr id="27" name="椭圆 26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077113" y="1195152"/>
              <a:ext cx="3147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2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077113" y="1548212"/>
              <a:ext cx="5205730" cy="87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kern="0" dirty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这次的课程是一次十分宝贵的团队合作协同开放的体验</a:t>
              </a:r>
              <a:endParaRPr lang="zh-CN" altLang="en-US" kern="0" dirty="0"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20143" y="4132279"/>
            <a:ext cx="5695950" cy="810884"/>
            <a:chOff x="6586893" y="1195152"/>
            <a:chExt cx="5695950" cy="810884"/>
          </a:xfrm>
        </p:grpSpPr>
        <p:sp>
          <p:nvSpPr>
            <p:cNvPr id="31" name="椭圆 30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077113" y="1195152"/>
              <a:ext cx="37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3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077113" y="1547577"/>
              <a:ext cx="5205730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kern="0" dirty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感谢组员们的付出，老师和助教们的帮助</a:t>
              </a:r>
              <a:endParaRPr lang="zh-CN" altLang="en-US" kern="0" dirty="0"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F428E4E2-8875-492F-AC1D-F91F0E83CB01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总结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CE7D58EB-1921-4962-AF46-67E62A86328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6" grpId="0" animBg="1"/>
      <p:bldP spid="6" grpId="1" bldLvl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="" id="{86946845-0206-4E4C-9674-F1DEBC0BA41D}"/>
              </a:ext>
            </a:extLst>
          </p:cNvPr>
          <p:cNvSpPr/>
          <p:nvPr/>
        </p:nvSpPr>
        <p:spPr>
          <a:xfrm>
            <a:off x="533400" y="1501775"/>
            <a:ext cx="11010900" cy="4725670"/>
          </a:xfrm>
          <a:custGeom>
            <a:avLst/>
            <a:gdLst>
              <a:gd name="connsiteX0" fmla="*/ 1696085 w 11010900"/>
              <a:gd name="connsiteY0" fmla="*/ 4233121 h 4725670"/>
              <a:gd name="connsiteX1" fmla="*/ 1677035 w 11010900"/>
              <a:gd name="connsiteY1" fmla="*/ 4252171 h 4725670"/>
              <a:gd name="connsiteX2" fmla="*/ 1677035 w 11010900"/>
              <a:gd name="connsiteY2" fmla="*/ 4328371 h 4725670"/>
              <a:gd name="connsiteX3" fmla="*/ 1696085 w 11010900"/>
              <a:gd name="connsiteY3" fmla="*/ 4347421 h 4725670"/>
              <a:gd name="connsiteX4" fmla="*/ 9258935 w 11010900"/>
              <a:gd name="connsiteY4" fmla="*/ 4347421 h 4725670"/>
              <a:gd name="connsiteX5" fmla="*/ 9277985 w 11010900"/>
              <a:gd name="connsiteY5" fmla="*/ 4328371 h 4725670"/>
              <a:gd name="connsiteX6" fmla="*/ 9277985 w 11010900"/>
              <a:gd name="connsiteY6" fmla="*/ 4252171 h 4725670"/>
              <a:gd name="connsiteX7" fmla="*/ 9258935 w 11010900"/>
              <a:gd name="connsiteY7" fmla="*/ 4233121 h 4725670"/>
              <a:gd name="connsiteX8" fmla="*/ 1781175 w 11010900"/>
              <a:gd name="connsiteY8" fmla="*/ 512763 h 4725670"/>
              <a:gd name="connsiteX9" fmla="*/ 1762125 w 11010900"/>
              <a:gd name="connsiteY9" fmla="*/ 531813 h 4725670"/>
              <a:gd name="connsiteX10" fmla="*/ 1762125 w 11010900"/>
              <a:gd name="connsiteY10" fmla="*/ 608013 h 4725670"/>
              <a:gd name="connsiteX11" fmla="*/ 1781175 w 11010900"/>
              <a:gd name="connsiteY11" fmla="*/ 627063 h 4725670"/>
              <a:gd name="connsiteX12" fmla="*/ 9344025 w 11010900"/>
              <a:gd name="connsiteY12" fmla="*/ 627063 h 4725670"/>
              <a:gd name="connsiteX13" fmla="*/ 9363075 w 11010900"/>
              <a:gd name="connsiteY13" fmla="*/ 608013 h 4725670"/>
              <a:gd name="connsiteX14" fmla="*/ 9363075 w 11010900"/>
              <a:gd name="connsiteY14" fmla="*/ 531813 h 4725670"/>
              <a:gd name="connsiteX15" fmla="*/ 9344025 w 11010900"/>
              <a:gd name="connsiteY15" fmla="*/ 512763 h 4725670"/>
              <a:gd name="connsiteX16" fmla="*/ 0 w 11010900"/>
              <a:gd name="connsiteY16" fmla="*/ 0 h 4725670"/>
              <a:gd name="connsiteX17" fmla="*/ 11010900 w 11010900"/>
              <a:gd name="connsiteY17" fmla="*/ 0 h 4725670"/>
              <a:gd name="connsiteX18" fmla="*/ 11010900 w 11010900"/>
              <a:gd name="connsiteY18" fmla="*/ 4725670 h 4725670"/>
              <a:gd name="connsiteX19" fmla="*/ 0 w 11010900"/>
              <a:gd name="connsiteY19" fmla="*/ 4725670 h 472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0900" h="4725670">
                <a:moveTo>
                  <a:pt x="1696085" y="4233121"/>
                </a:moveTo>
                <a:cubicBezTo>
                  <a:pt x="1685564" y="4233121"/>
                  <a:pt x="1677035" y="4241650"/>
                  <a:pt x="1677035" y="4252171"/>
                </a:cubicBezTo>
                <a:lnTo>
                  <a:pt x="1677035" y="4328371"/>
                </a:lnTo>
                <a:cubicBezTo>
                  <a:pt x="1677035" y="4338892"/>
                  <a:pt x="1685564" y="4347421"/>
                  <a:pt x="1696085" y="4347421"/>
                </a:cubicBezTo>
                <a:lnTo>
                  <a:pt x="9258935" y="4347421"/>
                </a:lnTo>
                <a:cubicBezTo>
                  <a:pt x="9269456" y="4347421"/>
                  <a:pt x="9277985" y="4338892"/>
                  <a:pt x="9277985" y="4328371"/>
                </a:cubicBezTo>
                <a:lnTo>
                  <a:pt x="9277985" y="4252171"/>
                </a:lnTo>
                <a:cubicBezTo>
                  <a:pt x="9277985" y="4241650"/>
                  <a:pt x="9269456" y="4233121"/>
                  <a:pt x="9258935" y="4233121"/>
                </a:cubicBezTo>
                <a:close/>
                <a:moveTo>
                  <a:pt x="1781175" y="512763"/>
                </a:moveTo>
                <a:cubicBezTo>
                  <a:pt x="1770654" y="512763"/>
                  <a:pt x="1762125" y="521292"/>
                  <a:pt x="1762125" y="531813"/>
                </a:cubicBezTo>
                <a:lnTo>
                  <a:pt x="1762125" y="608013"/>
                </a:lnTo>
                <a:cubicBezTo>
                  <a:pt x="1762125" y="618534"/>
                  <a:pt x="1770654" y="627063"/>
                  <a:pt x="1781175" y="627063"/>
                </a:cubicBezTo>
                <a:lnTo>
                  <a:pt x="9344025" y="627063"/>
                </a:lnTo>
                <a:cubicBezTo>
                  <a:pt x="9354546" y="627063"/>
                  <a:pt x="9363075" y="618534"/>
                  <a:pt x="9363075" y="608013"/>
                </a:cubicBezTo>
                <a:lnTo>
                  <a:pt x="9363075" y="531813"/>
                </a:lnTo>
                <a:cubicBezTo>
                  <a:pt x="9363075" y="521292"/>
                  <a:pt x="9354546" y="512763"/>
                  <a:pt x="9344025" y="512763"/>
                </a:cubicBezTo>
                <a:close/>
                <a:moveTo>
                  <a:pt x="0" y="0"/>
                </a:moveTo>
                <a:lnTo>
                  <a:pt x="11010900" y="0"/>
                </a:lnTo>
                <a:lnTo>
                  <a:pt x="11010900" y="4725670"/>
                </a:lnTo>
                <a:lnTo>
                  <a:pt x="0" y="4725670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5935" y="424305"/>
            <a:ext cx="3580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6000" i="1" dirty="0">
                <a:solidFill>
                  <a:srgbClr val="5187D1"/>
                </a:solidFill>
                <a:latin typeface="Poppins SemiBold" panose="02000000000000000000" charset="0"/>
                <a:ea typeface="华文细黑" panose="02010600040101010101" charset="-122"/>
              </a:rPr>
              <a:t>CONTENTS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8855" y="279527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01.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10435" y="283210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定位和价值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418507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02.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10435" y="4119717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设计与特色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000" y="283210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03.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07580" y="286893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关键技术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96000" y="422190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04.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07580" y="4258733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经验和教训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13" grpId="0"/>
      <p:bldP spid="13" grpId="1"/>
      <p:bldP spid="14" grpId="0"/>
      <p:bldP spid="10" grpId="0"/>
      <p:bldP spid="10" grpId="1"/>
      <p:bldP spid="11" grpId="0"/>
      <p:bldP spid="15" grpId="0"/>
      <p:bldP spid="15" grpId="1"/>
      <p:bldP spid="16" grpId="0"/>
      <p:bldP spid="28" grpId="0"/>
      <p:bldP spid="28" grpId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ONE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922093" y="354351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的前世今生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753848" y="3443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定位与价值</a:t>
            </a:r>
            <a:endParaRPr lang="zh-CN" altLang="en-US" sz="3600" dirty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 202"/>
          <p:cNvSpPr/>
          <p:nvPr/>
        </p:nvSpPr>
        <p:spPr>
          <a:xfrm>
            <a:off x="935990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 202"/>
          <p:cNvSpPr/>
          <p:nvPr/>
        </p:nvSpPr>
        <p:spPr>
          <a:xfrm flipV="1">
            <a:off x="935990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02"/>
          <p:cNvSpPr/>
          <p:nvPr/>
        </p:nvSpPr>
        <p:spPr>
          <a:xfrm flipH="1">
            <a:off x="4888865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 202"/>
          <p:cNvSpPr/>
          <p:nvPr/>
        </p:nvSpPr>
        <p:spPr>
          <a:xfrm flipH="1" flipV="1">
            <a:off x="4888865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05384" y="1072454"/>
            <a:ext cx="6145052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zh-CN" sz="1600" dirty="0"/>
              <a:t>进入移动互联时代以来，电子阅读已经被人们广泛接受。与此同时诞生的，还有另 一种阅读形式——有声阅读，即我们常说的听书。 当今市场上的有声读物一般分为两种，一种是基于语音合成技术的机器朗读，另一种是人工录制的有声书。前者广泛嵌入于各大电子书</a:t>
            </a:r>
            <a:r>
              <a:rPr lang="en-US" altLang="zh-CN" sz="1600" dirty="0"/>
              <a:t> app </a:t>
            </a:r>
            <a:r>
              <a:rPr lang="zh-CN" altLang="zh-CN" sz="1600" dirty="0"/>
              <a:t>中，可以低成本而灵活地向用户提供听书服务。但是，目前语音合成技术合成的声音往往缺乏感情，语调平淡，机器本身无法理解文本内容，朗读时照本宣科、毫无感情，给人的体验并不好。后者是将文字经说书人之口演绎出来，往往是包含了说书人的简介与情感，而且多有后期的音效和背景音乐添加以渲染气氛，是真正的在单纯的文字之上增加了一个声音的维度，给人以良好的听觉体验。不过，这种听书方式不够灵活，听众不能随心所欲地选择要听的章节，而且有声读物的录制也需要大量的人力物力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BF41D5B0-8F8E-4C53-B0CF-D51085B00C3E}"/>
              </a:ext>
            </a:extLst>
          </p:cNvPr>
          <p:cNvCxnSpPr/>
          <p:nvPr/>
        </p:nvCxnSpPr>
        <p:spPr>
          <a:xfrm>
            <a:off x="5822118" y="325620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0FCC61B-4517-4926-B56B-8D24D5D85CBA}"/>
              </a:ext>
            </a:extLst>
          </p:cNvPr>
          <p:cNvSpPr txBox="1"/>
          <p:nvPr/>
        </p:nvSpPr>
        <p:spPr>
          <a:xfrm>
            <a:off x="3949698" y="386033"/>
            <a:ext cx="429260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项目背景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菱形 11">
            <a:hlinkClick r:id="rId3" action="ppaction://hlinkfile"/>
          </p:cNvPr>
          <p:cNvSpPr/>
          <p:nvPr/>
        </p:nvSpPr>
        <p:spPr>
          <a:xfrm>
            <a:off x="1084580" y="1177961"/>
            <a:ext cx="3968115" cy="3968115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2" grpId="0" bldLvl="0" animBg="1"/>
      <p:bldP spid="11" grpId="0" bldLvl="0" animBg="1"/>
      <p:bldP spid="14" grpId="0" bldLvl="0" animBg="1"/>
      <p:bldP spid="15" grpId="0" bldLvl="0" animBg="1"/>
      <p:bldP spid="18" grpId="0"/>
      <p:bldP spid="21" grpId="0"/>
      <p:bldP spid="12" grpId="0" animBg="1"/>
      <p:bldP spid="12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150495" y="2466340"/>
            <a:ext cx="1076960" cy="1903730"/>
            <a:chOff x="-112" y="3060"/>
            <a:chExt cx="1696" cy="2998"/>
          </a:xfrm>
        </p:grpSpPr>
        <p:sp>
          <p:nvSpPr>
            <p:cNvPr id="9" name="矩形 8"/>
            <p:cNvSpPr/>
            <p:nvPr/>
          </p:nvSpPr>
          <p:spPr>
            <a:xfrm>
              <a:off x="-112" y="3060"/>
              <a:ext cx="1696" cy="2999"/>
            </a:xfrm>
            <a:prstGeom prst="rect">
              <a:avLst/>
            </a:prstGeom>
            <a:solidFill>
              <a:srgbClr val="518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0" name="铅笔"/>
            <p:cNvSpPr/>
            <p:nvPr/>
          </p:nvSpPr>
          <p:spPr bwMode="auto">
            <a:xfrm>
              <a:off x="220" y="4043"/>
              <a:ext cx="1033" cy="1033"/>
            </a:xfrm>
            <a:custGeom>
              <a:avLst/>
              <a:gdLst>
                <a:gd name="T0" fmla="*/ 1572253 w 2913"/>
                <a:gd name="T1" fmla="*/ 556386 h 2922"/>
                <a:gd name="T2" fmla="*/ 1238334 w 2913"/>
                <a:gd name="T3" fmla="*/ 222431 h 2922"/>
                <a:gd name="T4" fmla="*/ 1405293 w 2913"/>
                <a:gd name="T5" fmla="*/ 54838 h 2922"/>
                <a:gd name="T6" fmla="*/ 1606138 w 2913"/>
                <a:gd name="T7" fmla="*/ 54838 h 2922"/>
                <a:gd name="T8" fmla="*/ 1739212 w 2913"/>
                <a:gd name="T9" fmla="*/ 188543 h 2922"/>
                <a:gd name="T10" fmla="*/ 1739212 w 2913"/>
                <a:gd name="T11" fmla="*/ 389408 h 2922"/>
                <a:gd name="T12" fmla="*/ 1572253 w 2913"/>
                <a:gd name="T13" fmla="*/ 556386 h 2922"/>
                <a:gd name="T14" fmla="*/ 602533 w 2913"/>
                <a:gd name="T15" fmla="*/ 1526209 h 2922"/>
                <a:gd name="T16" fmla="*/ 268614 w 2913"/>
                <a:gd name="T17" fmla="*/ 1192255 h 2922"/>
                <a:gd name="T18" fmla="*/ 1176109 w 2913"/>
                <a:gd name="T19" fmla="*/ 291440 h 2922"/>
                <a:gd name="T20" fmla="*/ 1510028 w 2913"/>
                <a:gd name="T21" fmla="*/ 625395 h 2922"/>
                <a:gd name="T22" fmla="*/ 602533 w 2913"/>
                <a:gd name="T23" fmla="*/ 1526209 h 2922"/>
                <a:gd name="T24" fmla="*/ 0 w 2913"/>
                <a:gd name="T25" fmla="*/ 1800397 h 2922"/>
                <a:gd name="T26" fmla="*/ 203309 w 2913"/>
                <a:gd name="T27" fmla="*/ 1257567 h 2922"/>
                <a:gd name="T28" fmla="*/ 534147 w 2913"/>
                <a:gd name="T29" fmla="*/ 1588441 h 2922"/>
                <a:gd name="T30" fmla="*/ 0 w 2913"/>
                <a:gd name="T31" fmla="*/ 1800397 h 29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13" h="2922">
                  <a:moveTo>
                    <a:pt x="2552" y="903"/>
                  </a:moveTo>
                  <a:cubicBezTo>
                    <a:pt x="2010" y="361"/>
                    <a:pt x="2010" y="361"/>
                    <a:pt x="2010" y="361"/>
                  </a:cubicBezTo>
                  <a:cubicBezTo>
                    <a:pt x="2281" y="89"/>
                    <a:pt x="2281" y="89"/>
                    <a:pt x="2281" y="89"/>
                  </a:cubicBezTo>
                  <a:cubicBezTo>
                    <a:pt x="2371" y="0"/>
                    <a:pt x="2517" y="0"/>
                    <a:pt x="2607" y="89"/>
                  </a:cubicBezTo>
                  <a:cubicBezTo>
                    <a:pt x="2823" y="306"/>
                    <a:pt x="2823" y="306"/>
                    <a:pt x="2823" y="306"/>
                  </a:cubicBezTo>
                  <a:cubicBezTo>
                    <a:pt x="2913" y="396"/>
                    <a:pt x="2913" y="542"/>
                    <a:pt x="2823" y="632"/>
                  </a:cubicBezTo>
                  <a:lnTo>
                    <a:pt x="2552" y="903"/>
                  </a:lnTo>
                  <a:close/>
                  <a:moveTo>
                    <a:pt x="978" y="2477"/>
                  </a:moveTo>
                  <a:cubicBezTo>
                    <a:pt x="436" y="1935"/>
                    <a:pt x="436" y="1935"/>
                    <a:pt x="436" y="1935"/>
                  </a:cubicBezTo>
                  <a:cubicBezTo>
                    <a:pt x="1909" y="473"/>
                    <a:pt x="1909" y="473"/>
                    <a:pt x="1909" y="473"/>
                  </a:cubicBezTo>
                  <a:cubicBezTo>
                    <a:pt x="2451" y="1015"/>
                    <a:pt x="2451" y="1015"/>
                    <a:pt x="2451" y="1015"/>
                  </a:cubicBezTo>
                  <a:lnTo>
                    <a:pt x="978" y="2477"/>
                  </a:lnTo>
                  <a:close/>
                  <a:moveTo>
                    <a:pt x="0" y="2922"/>
                  </a:moveTo>
                  <a:cubicBezTo>
                    <a:pt x="330" y="2041"/>
                    <a:pt x="330" y="2041"/>
                    <a:pt x="330" y="2041"/>
                  </a:cubicBezTo>
                  <a:cubicBezTo>
                    <a:pt x="867" y="2578"/>
                    <a:pt x="867" y="2578"/>
                    <a:pt x="867" y="2578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32389" y="702114"/>
            <a:ext cx="5103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 smtClean="0"/>
              <a:t>为有声书爱好者提供的一款，便于操作的有声书智能制作工具。</a:t>
            </a:r>
            <a:endParaRPr lang="en-US" altLang="zh-CN" sz="2000" dirty="0" smtClean="0"/>
          </a:p>
          <a:p>
            <a:pPr lvl="0"/>
            <a:r>
              <a:rPr lang="zh-CN" altLang="en-US" sz="2000" dirty="0" smtClean="0"/>
              <a:t>为有声书爱好者提供的一个，分享自己制作的有声书的小平台。</a:t>
            </a:r>
            <a:endParaRPr lang="zh-CN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331687" y="5812779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SFBOOK</a:t>
            </a:r>
            <a:r>
              <a:rPr lang="zh-CN" altLang="en-US" sz="4000" dirty="0" smtClean="0"/>
              <a:t>项目</a:t>
            </a: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59" y="165353"/>
            <a:ext cx="3120593" cy="55603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74" y="3661042"/>
            <a:ext cx="5286375" cy="22574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0095" y="1960880"/>
            <a:ext cx="3051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Click here to add </a:t>
            </a:r>
            <a:r>
              <a:rPr lang="zh-CN" altLang="en-US" sz="1600" b="1" dirty="0" smtClean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you </a:t>
            </a: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71670" y="2298065"/>
            <a:ext cx="3234055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The user can demonstrate on a projector or computer, or print the presentation and make it into a in a wider field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Business is the human activity related to material things. It is necessary for civilization.</a:t>
            </a:r>
            <a:endParaRPr lang="zh-CN" altLang="en-US" sz="10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6202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7959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79716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0454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/>
              <a:t>通过文本智能生成有声书音频</a:t>
            </a:r>
            <a:endParaRPr lang="en-US" altLang="zh-CN" sz="1400" dirty="0" smtClean="0"/>
          </a:p>
          <a:p>
            <a:r>
              <a:rPr lang="zh-CN" altLang="en-US" sz="1400" dirty="0">
                <a:latin typeface="+mj-ea"/>
                <a:sym typeface="+mn-ea"/>
              </a:rPr>
              <a:t>通过朗读的音频智能生成有声书音频</a:t>
            </a:r>
            <a:endParaRPr lang="zh-CN" altLang="en-US" sz="1400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  <a:p>
            <a:pPr lvl="0"/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625340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制作按章节进行，灵活便利</a:t>
            </a:r>
            <a:endParaRPr lang="en-US" altLang="zh-CN" sz="1400" dirty="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sz="1400" dirty="0">
                <a:latin typeface="+mj-ea"/>
                <a:sym typeface="+mn-ea"/>
              </a:rPr>
              <a:t>可设置分享自己制作的有声书音频</a:t>
            </a:r>
            <a:endParaRPr lang="en-US" altLang="zh-CN" sz="1400" dirty="0">
              <a:latin typeface="+mj-ea"/>
              <a:sym typeface="+mn-ea"/>
            </a:endParaRPr>
          </a:p>
          <a:p>
            <a:pPr algn="l" fontAlgn="auto">
              <a:lnSpc>
                <a:spcPct val="100000"/>
              </a:lnSpc>
            </a:pPr>
            <a:endParaRPr lang="zh-CN" altLang="en-US" sz="1400" dirty="0">
              <a:solidFill>
                <a:schemeClr val="tx1"/>
              </a:solidFill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86395" y="4066530"/>
            <a:ext cx="30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sym typeface="+mn-ea"/>
              </a:rPr>
              <a:t>引入第三方登录模块，便于快速扩充用户群体。</a:t>
            </a:r>
            <a:endParaRPr lang="en-US" altLang="zh-CN" sz="1400" dirty="0">
              <a:latin typeface="+mj-ea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CE815097-80C1-4466-9B3C-96F1E49CA6B6}"/>
              </a:ext>
            </a:extLst>
          </p:cNvPr>
          <p:cNvSpPr txBox="1"/>
          <p:nvPr/>
        </p:nvSpPr>
        <p:spPr>
          <a:xfrm>
            <a:off x="4770754" y="388640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价值定位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1CF7D7B3-4326-4DAB-B1FE-0385C948FA5F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01" y="2025053"/>
            <a:ext cx="3420674" cy="1925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160757"/>
            <a:ext cx="3417570" cy="28234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81" y="1343937"/>
            <a:ext cx="3728851" cy="260646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  <p:bldP spid="12" grpId="0"/>
      <p:bldP spid="14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02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TWO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925310" y="345811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Lora" panose="02000503000000020004" pitchFamily="2" charset="0"/>
                <a:ea typeface="华文细黑" panose="02010600040101010101" charset="-122"/>
              </a:rPr>
              <a:t>设计与特色</a:t>
            </a:r>
          </a:p>
        </p:txBody>
      </p:sp>
    </p:spTree>
    <p:extLst>
      <p:ext uri="{BB962C8B-B14F-4D97-AF65-F5344CB8AC3E}">
        <p14:creationId xmlns:p14="http://schemas.microsoft.com/office/powerpoint/2010/main" val="3687694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5320" y="1490345"/>
            <a:ext cx="6385560" cy="23920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回形针"/>
          <p:cNvSpPr/>
          <p:nvPr/>
        </p:nvSpPr>
        <p:spPr bwMode="auto">
          <a:xfrm>
            <a:off x="7203440" y="2209800"/>
            <a:ext cx="473710" cy="473710"/>
          </a:xfrm>
          <a:custGeom>
            <a:avLst/>
            <a:gdLst>
              <a:gd name="T0" fmla="*/ 1271666 w 575"/>
              <a:gd name="T1" fmla="*/ 690777 h 576"/>
              <a:gd name="T2" fmla="*/ 1271666 w 575"/>
              <a:gd name="T3" fmla="*/ 690777 h 576"/>
              <a:gd name="T4" fmla="*/ 619470 w 575"/>
              <a:gd name="T5" fmla="*/ 1519085 h 576"/>
              <a:gd name="T6" fmla="*/ 205711 w 575"/>
              <a:gd name="T7" fmla="*/ 1519085 h 576"/>
              <a:gd name="T8" fmla="*/ 205711 w 575"/>
              <a:gd name="T9" fmla="*/ 1012723 h 576"/>
              <a:gd name="T10" fmla="*/ 790116 w 575"/>
              <a:gd name="T11" fmla="*/ 231301 h 576"/>
              <a:gd name="T12" fmla="*/ 1065955 w 575"/>
              <a:gd name="T13" fmla="*/ 231301 h 576"/>
              <a:gd name="T14" fmla="*/ 1065955 w 575"/>
              <a:gd name="T15" fmla="*/ 600132 h 576"/>
              <a:gd name="T16" fmla="*/ 481550 w 575"/>
              <a:gd name="T17" fmla="*/ 1381555 h 576"/>
              <a:gd name="T18" fmla="*/ 343630 w 575"/>
              <a:gd name="T19" fmla="*/ 1381555 h 576"/>
              <a:gd name="T20" fmla="*/ 343630 w 575"/>
              <a:gd name="T21" fmla="*/ 1197139 h 576"/>
              <a:gd name="T22" fmla="*/ 857907 w 575"/>
              <a:gd name="T23" fmla="*/ 506362 h 576"/>
              <a:gd name="T24" fmla="*/ 790116 w 575"/>
              <a:gd name="T25" fmla="*/ 415717 h 576"/>
              <a:gd name="T26" fmla="*/ 273502 w 575"/>
              <a:gd name="T27" fmla="*/ 1106494 h 576"/>
              <a:gd name="T28" fmla="*/ 273502 w 575"/>
              <a:gd name="T29" fmla="*/ 1428440 h 576"/>
              <a:gd name="T30" fmla="*/ 549341 w 575"/>
              <a:gd name="T31" fmla="*/ 1428440 h 576"/>
              <a:gd name="T32" fmla="*/ 1133746 w 575"/>
              <a:gd name="T33" fmla="*/ 690777 h 576"/>
              <a:gd name="T34" fmla="*/ 1133746 w 575"/>
              <a:gd name="T35" fmla="*/ 140656 h 576"/>
              <a:gd name="T36" fmla="*/ 757389 w 575"/>
              <a:gd name="T37" fmla="*/ 140656 h 576"/>
              <a:gd name="T38" fmla="*/ 135582 w 575"/>
              <a:gd name="T39" fmla="*/ 965838 h 576"/>
              <a:gd name="T40" fmla="*/ 135582 w 575"/>
              <a:gd name="T41" fmla="*/ 1612856 h 576"/>
              <a:gd name="T42" fmla="*/ 652196 w 575"/>
              <a:gd name="T43" fmla="*/ 1656615 h 576"/>
              <a:gd name="T44" fmla="*/ 1341794 w 575"/>
              <a:gd name="T45" fmla="*/ 737663 h 576"/>
              <a:gd name="T46" fmla="*/ 1271666 w 575"/>
              <a:gd name="T47" fmla="*/ 690777 h 5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5187D1"/>
          </a:solidFill>
          <a:ln>
            <a:noFill/>
          </a:ln>
          <a:extLst/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746596" y="1164280"/>
            <a:ext cx="4009390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 dirty="0" smtClean="0"/>
              <a:t>本应用分为普通客户端（移动端），管理员端（网页端）后台服务端以及数据库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1845" y="4896405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后台服务端运行在</a:t>
            </a:r>
            <a:r>
              <a:rPr lang="en-US" altLang="zh-CN" dirty="0" smtClean="0"/>
              <a:t>tomcat9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数据库使用的是</a:t>
            </a:r>
            <a:r>
              <a:rPr lang="en-US" altLang="zh-CN" dirty="0" smtClean="0"/>
              <a:t>SQL 8.0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Mongodb</a:t>
            </a:r>
            <a:endParaRPr lang="zh-C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1D74E7B-13F3-46D9-945D-6478E4F2D0DE}"/>
              </a:ext>
            </a:extLst>
          </p:cNvPr>
          <p:cNvSpPr txBox="1"/>
          <p:nvPr/>
        </p:nvSpPr>
        <p:spPr>
          <a:xfrm>
            <a:off x="3626147" y="340679"/>
            <a:ext cx="493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产品设计与特色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E9E59281-51C9-4312-AB13-D30712A5BB75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19402" y="2409914"/>
            <a:ext cx="405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其中，移动端是用</a:t>
            </a:r>
            <a:r>
              <a:rPr lang="en-US" altLang="zh-CN" dirty="0" smtClean="0"/>
              <a:t>H5</a:t>
            </a:r>
            <a:r>
              <a:rPr lang="zh-CN" altLang="en-US" dirty="0" smtClean="0"/>
              <a:t>开发的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能够较好的兼容不同设备（如安卓和</a:t>
            </a:r>
            <a:r>
              <a:rPr lang="en-US" altLang="zh-CN" dirty="0" smtClean="0"/>
              <a:t>IOS</a:t>
            </a:r>
            <a:r>
              <a:rPr lang="zh-CN" altLang="en-US" dirty="0" smtClean="0"/>
              <a:t>）。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6596" y="3420725"/>
            <a:ext cx="394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后台服务端分两部分架构，普通用户的请求采用</a:t>
            </a:r>
            <a:r>
              <a:rPr lang="en-US" altLang="zh-CN" dirty="0" smtClean="0"/>
              <a:t>SSM</a:t>
            </a:r>
            <a:r>
              <a:rPr lang="zh-CN" altLang="en-US" dirty="0" smtClean="0"/>
              <a:t>框架，管理员请求采用</a:t>
            </a:r>
            <a:r>
              <a:rPr lang="en-US" altLang="zh-CN" dirty="0" smtClean="0"/>
              <a:t>SSH</a:t>
            </a:r>
            <a:r>
              <a:rPr lang="zh-CN" altLang="en-US" dirty="0" smtClean="0"/>
              <a:t>框架。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2050" grpId="0" bldLvl="0" animBg="1"/>
      <p:bldP spid="18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24471" y="285402"/>
            <a:ext cx="374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制作有声书</a:t>
            </a:r>
            <a:endParaRPr lang="zh-CN" altLang="en-US" sz="2000" b="1" i="1" dirty="0"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1501140"/>
            <a:ext cx="4953000" cy="21640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77280" y="1501140"/>
            <a:ext cx="4953000" cy="216408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6814" y="4053664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为用户提供制作时的可调参数</a:t>
            </a:r>
            <a:endParaRPr lang="en-US" altLang="zh-CN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177915" y="4116428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实时显示制作进度</a:t>
            </a:r>
            <a:endParaRPr lang="zh-CN" altLang="zh-CN" sz="20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AC7A6105-940E-43B9-BE76-2554EE15A71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 bldLvl="0" animBg="1"/>
      <p:bldP spid="7" grpId="0" bldLvl="0" animBg="1"/>
      <p:bldP spid="5" grpId="0"/>
      <p:bldP spid="5" grpId="1"/>
      <p:bldP spid="12" grpId="0"/>
      <p:bldP spid="1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小清新商务汇报总结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1056</Words>
  <Application>Microsoft Office PowerPoint</Application>
  <PresentationFormat>宽屏</PresentationFormat>
  <Paragraphs>101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Lora</vt:lpstr>
      <vt:lpstr>Poppins SemiBold</vt:lpstr>
      <vt:lpstr>等线</vt:lpstr>
      <vt:lpstr>华文细黑</vt:lpstr>
      <vt:lpstr>宋体</vt:lpstr>
      <vt:lpstr>微软雅黑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简约小清新商务汇报总结PPT模板</dc:title>
  <dc:creator>Administrator</dc:creator>
  <cp:lastModifiedBy>chaiyitian-PC</cp:lastModifiedBy>
  <cp:revision>72</cp:revision>
  <dcterms:created xsi:type="dcterms:W3CDTF">2018-01-23T13:49:00Z</dcterms:created>
  <dcterms:modified xsi:type="dcterms:W3CDTF">2019-09-08T03:46:42Z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